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33" r:id="rId2"/>
    <p:sldId id="327" r:id="rId3"/>
    <p:sldId id="328" r:id="rId4"/>
    <p:sldId id="329" r:id="rId5"/>
    <p:sldId id="332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3200" b="1" kern="1200">
        <a:solidFill>
          <a:srgbClr val="336699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3200" b="1" kern="1200">
        <a:solidFill>
          <a:srgbClr val="336699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3200" b="1" kern="1200">
        <a:solidFill>
          <a:srgbClr val="336699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3200" b="1" kern="1200">
        <a:solidFill>
          <a:srgbClr val="336699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3200" b="1" kern="1200">
        <a:solidFill>
          <a:srgbClr val="3366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3366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3366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3366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336699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kki L. Ott, CPSM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79603"/>
    <a:srgbClr val="CD3E21"/>
    <a:srgbClr val="990000"/>
    <a:srgbClr val="990B0B"/>
    <a:srgbClr val="464646"/>
    <a:srgbClr val="CB0F0F"/>
    <a:srgbClr val="F4C20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93888" autoAdjust="0"/>
  </p:normalViewPr>
  <p:slideViewPr>
    <p:cSldViewPr snapToGrid="0">
      <p:cViewPr varScale="1">
        <p:scale>
          <a:sx n="71" d="100"/>
          <a:sy n="71" d="100"/>
        </p:scale>
        <p:origin x="-102" y="-168"/>
      </p:cViewPr>
      <p:guideLst>
        <p:guide orient="horz" pos="2160"/>
        <p:guide orient="horz" pos="949"/>
        <p:guide orient="horz" pos="779"/>
        <p:guide orient="horz" pos="3890"/>
        <p:guide orient="horz" pos="84"/>
        <p:guide pos="2880"/>
        <p:guide pos="5470"/>
        <p:guide pos="286"/>
        <p:guide pos="4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-3540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00351D3-61F0-49E1-8D62-DA7BC886149D}" type="datetimeFigureOut">
              <a:rPr lang="en-US"/>
              <a:pPr>
                <a:defRPr/>
              </a:pPr>
              <a:t>8/19/2014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D1410F8-AA46-4AE6-8A65-FD27A5FC6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221E8C9-220E-44BF-A55B-0A2D33A3FA0B}" type="datetimeFigureOut">
              <a:rPr lang="en-US"/>
              <a:pPr>
                <a:defRPr/>
              </a:pPr>
              <a:t>8/19/2014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74F12DA-CD36-4C1E-8592-9008769C9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133350"/>
            <a:ext cx="8229600" cy="110489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4026" y="1506538"/>
            <a:ext cx="8229600" cy="466883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31775" indent="-231775" defTabSz="1371600">
              <a:spcBef>
                <a:spcPts val="700"/>
              </a:spcBef>
              <a:spcAft>
                <a:spcPts val="700"/>
              </a:spcAft>
              <a:buFont typeface="Arial" pitchFamily="34" charset="0"/>
              <a:buChar char="•"/>
              <a:tabLst>
                <a:tab pos="231775" algn="l"/>
              </a:tabLst>
              <a:defRPr baseline="0"/>
            </a:lvl1pPr>
            <a:lvl2pPr marL="457200" indent="-228600" defTabSz="1371600">
              <a:spcBef>
                <a:spcPts val="700"/>
              </a:spcBef>
              <a:spcAft>
                <a:spcPts val="700"/>
              </a:spcAft>
              <a:buFont typeface="Arial" pitchFamily="34" charset="0"/>
              <a:buChar char="•"/>
              <a:tabLst>
                <a:tab pos="914400" algn="l"/>
              </a:tabLst>
              <a:defRPr baseline="0"/>
            </a:lvl2pPr>
            <a:lvl3pPr marL="685800" indent="-228600" defTabSz="1371600">
              <a:spcBef>
                <a:spcPts val="700"/>
              </a:spcBef>
              <a:spcAft>
                <a:spcPts val="700"/>
              </a:spcAft>
              <a:buFont typeface="Arial" pitchFamily="34" charset="0"/>
              <a:buChar char="•"/>
              <a:tabLst>
                <a:tab pos="914400" algn="l"/>
              </a:tabLst>
              <a:defRPr baseline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175375"/>
            <a:ext cx="9144000" cy="682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7" descr="Wave10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187950"/>
            <a:ext cx="91440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85801" y="1508123"/>
            <a:ext cx="3886200" cy="2743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sz="3200" b="1" baseline="0"/>
            </a:lvl1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004689" y="1508125"/>
            <a:ext cx="3678936" cy="2743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700"/>
              </a:spcBef>
              <a:spcAft>
                <a:spcPts val="700"/>
              </a:spcAft>
              <a:buNone/>
              <a:tabLst>
                <a:tab pos="2117725" algn="l"/>
              </a:tabLst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graph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Haley Aldrich logo.jpg"/>
          <p:cNvPicPr>
            <a:picLocks noChangeAspect="1"/>
          </p:cNvPicPr>
          <p:nvPr userDrawn="1"/>
        </p:nvPicPr>
        <p:blipFill>
          <a:blip r:embed="rId2"/>
          <a:srcRect l="12279" t="28777" r="12279" b="21584"/>
          <a:stretch>
            <a:fillRect/>
          </a:stretch>
        </p:blipFill>
        <p:spPr bwMode="auto">
          <a:xfrm>
            <a:off x="628650" y="544513"/>
            <a:ext cx="13716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85800" y="1508124"/>
            <a:ext cx="3886200" cy="1600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tabLst/>
              <a:defRPr sz="3200" b="1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85798" y="3429000"/>
            <a:ext cx="3886201" cy="1600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b="1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85800" y="5200649"/>
            <a:ext cx="3886200" cy="97472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sz="1800" b="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004689" y="1508125"/>
            <a:ext cx="3678936" cy="4667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700"/>
              </a:spcBef>
              <a:spcAft>
                <a:spcPts val="700"/>
              </a:spcAft>
              <a:buNone/>
              <a:tabLst>
                <a:tab pos="2117725" algn="l"/>
              </a:tabLst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blue_twist4"/>
          <p:cNvPicPr>
            <a:picLocks noChangeAspect="1" noChangeArrowheads="1"/>
          </p:cNvPicPr>
          <p:nvPr userDrawn="1"/>
        </p:nvPicPr>
        <p:blipFill>
          <a:blip r:embed="rId2"/>
          <a:srcRect l="2742" r="5850"/>
          <a:stretch>
            <a:fillRect/>
          </a:stretch>
        </p:blipFill>
        <p:spPr bwMode="auto">
          <a:xfrm>
            <a:off x="-1588" y="4073525"/>
            <a:ext cx="9142413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Haley Aldrich logo.jpg"/>
          <p:cNvPicPr>
            <a:picLocks noChangeAspect="1"/>
          </p:cNvPicPr>
          <p:nvPr userDrawn="1"/>
        </p:nvPicPr>
        <p:blipFill>
          <a:blip r:embed="rId3"/>
          <a:srcRect l="12279" t="28777" r="12279" b="21584"/>
          <a:stretch>
            <a:fillRect/>
          </a:stretch>
        </p:blipFill>
        <p:spPr bwMode="auto">
          <a:xfrm>
            <a:off x="631825" y="544513"/>
            <a:ext cx="13716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0" y="6175375"/>
            <a:ext cx="9144000" cy="682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85800" y="1508123"/>
            <a:ext cx="7993696" cy="135082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tabLst>
                <a:tab pos="2117725" algn="l"/>
              </a:tabLst>
              <a:defRPr sz="3200" b="1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85799" y="3063240"/>
            <a:ext cx="7985633" cy="3657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tabLst>
                <a:tab pos="0" algn="l"/>
              </a:tabLst>
              <a:defRPr b="1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85799" y="3714369"/>
            <a:ext cx="7993697" cy="3657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tabLst>
                <a:tab pos="0" algn="l"/>
              </a:tabLst>
              <a:defRPr sz="20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4025" y="133350"/>
            <a:ext cx="8229600" cy="110489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4026" y="1508125"/>
            <a:ext cx="8229600" cy="46672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tabLst/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no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4025" y="133350"/>
            <a:ext cx="8229600" cy="110489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4025" y="133350"/>
            <a:ext cx="8229600" cy="110489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454025" y="1506538"/>
            <a:ext cx="8229600" cy="466407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graphic left and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454025" y="133350"/>
            <a:ext cx="8229600" cy="110489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97425" y="1508125"/>
            <a:ext cx="3886200" cy="46672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31775" indent="-231775" defTabSz="1371600">
              <a:spcBef>
                <a:spcPts val="700"/>
              </a:spcBef>
              <a:spcAft>
                <a:spcPts val="700"/>
              </a:spcAft>
              <a:buFont typeface="Arial" pitchFamily="34" charset="0"/>
              <a:buChar char="•"/>
              <a:tabLst>
                <a:tab pos="231775" algn="l"/>
              </a:tabLst>
              <a:defRPr baseline="0"/>
            </a:lvl1pPr>
            <a:lvl2pPr marL="457200" indent="-228600" defTabSz="1371600">
              <a:spcBef>
                <a:spcPts val="700"/>
              </a:spcBef>
              <a:spcAft>
                <a:spcPts val="700"/>
              </a:spcAft>
              <a:buFont typeface="Arial" pitchFamily="34" charset="0"/>
              <a:buChar char="•"/>
              <a:tabLst>
                <a:tab pos="914400" algn="l"/>
              </a:tabLst>
              <a:defRPr baseline="0"/>
            </a:lvl2pPr>
            <a:lvl3pPr marL="685800" indent="-228600" defTabSz="1371600">
              <a:spcBef>
                <a:spcPts val="700"/>
              </a:spcBef>
              <a:spcAft>
                <a:spcPts val="700"/>
              </a:spcAft>
              <a:buFont typeface="Arial" pitchFamily="34" charset="0"/>
              <a:buChar char="•"/>
              <a:tabLst>
                <a:tab pos="914400" algn="l"/>
              </a:tabLst>
              <a:defRPr baseline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4025" y="1506538"/>
            <a:ext cx="4117975" cy="466407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left and graph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454025" y="133350"/>
            <a:ext cx="8229600" cy="110489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4026" y="1506538"/>
            <a:ext cx="3886200" cy="466883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31775" indent="-231775" defTabSz="1371600">
              <a:spcBef>
                <a:spcPts val="700"/>
              </a:spcBef>
              <a:spcAft>
                <a:spcPts val="700"/>
              </a:spcAft>
              <a:buFont typeface="Arial" pitchFamily="34" charset="0"/>
              <a:buChar char="•"/>
              <a:tabLst>
                <a:tab pos="231775" algn="l"/>
              </a:tabLst>
              <a:defRPr baseline="0"/>
            </a:lvl1pPr>
            <a:lvl2pPr marL="457200" indent="-228600" defTabSz="1371600">
              <a:spcBef>
                <a:spcPts val="700"/>
              </a:spcBef>
              <a:spcAft>
                <a:spcPts val="700"/>
              </a:spcAft>
              <a:buFont typeface="Arial" pitchFamily="34" charset="0"/>
              <a:buChar char="•"/>
              <a:tabLst>
                <a:tab pos="914400" algn="l"/>
              </a:tabLst>
              <a:defRPr baseline="0"/>
            </a:lvl2pPr>
            <a:lvl3pPr marL="685800" indent="-228600" defTabSz="1371600">
              <a:spcBef>
                <a:spcPts val="700"/>
              </a:spcBef>
              <a:spcAft>
                <a:spcPts val="700"/>
              </a:spcAft>
              <a:buFont typeface="Arial" pitchFamily="34" charset="0"/>
              <a:buChar char="•"/>
              <a:tabLst>
                <a:tab pos="914400" algn="l"/>
              </a:tabLst>
              <a:defRPr baseline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0" y="1506538"/>
            <a:ext cx="4111625" cy="4668837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 userDrawn="1"/>
        </p:nvSpPr>
        <p:spPr>
          <a:xfrm>
            <a:off x="0" y="6175375"/>
            <a:ext cx="9144000" cy="682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Wave10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276600"/>
            <a:ext cx="91440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/>
          <p:nvPr userDrawn="1"/>
        </p:nvSpPr>
        <p:spPr>
          <a:xfrm>
            <a:off x="0" y="6175375"/>
            <a:ext cx="9144000" cy="682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85800" y="1506538"/>
            <a:ext cx="7997825" cy="17303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sz="3200" b="1" baseline="0"/>
            </a:lvl1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Wave10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3276600"/>
            <a:ext cx="91757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0" y="6175375"/>
            <a:ext cx="9144000" cy="682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85800" y="1506538"/>
            <a:ext cx="7997825" cy="17303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sz="3200" b="1" baseline="0"/>
            </a:lvl1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Background elements 2009 template.png"/>
          <p:cNvPicPr>
            <a:picLocks noChangeAspect="1"/>
          </p:cNvPicPr>
          <p:nvPr/>
        </p:nvPicPr>
        <p:blipFill>
          <a:blip r:embed="rId15"/>
          <a:srcRect l="905"/>
          <a:stretch>
            <a:fillRect/>
          </a:stretch>
        </p:blipFill>
        <p:spPr bwMode="auto">
          <a:xfrm>
            <a:off x="0" y="6451600"/>
            <a:ext cx="91440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7559675" y="6623050"/>
            <a:ext cx="15843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000" b="0">
                <a:solidFill>
                  <a:srgbClr val="AFCBE5"/>
                </a:solidFill>
                <a:cs typeface="Arial" charset="0"/>
              </a:rPr>
              <a:t>Haley &amp; Aldrich, Inc.</a:t>
            </a:r>
            <a:endParaRPr lang="en-US" sz="1400" b="0">
              <a:solidFill>
                <a:srgbClr val="AFCBE5"/>
              </a:solidFill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0" y="6584950"/>
            <a:ext cx="482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 algn="r">
              <a:buFont typeface="+mj-lt"/>
              <a:buNone/>
              <a:defRPr/>
            </a:pPr>
            <a:fld id="{FB60265D-CC07-448F-B804-4B58486C8778}" type="slidenum">
              <a:rPr lang="en-US" sz="1400" b="0">
                <a:solidFill>
                  <a:srgbClr val="AFCBE5"/>
                </a:solidFill>
              </a:rPr>
              <a:pPr marL="228600" indent="-228600" algn="r">
                <a:buFont typeface="+mj-lt"/>
                <a:buNone/>
                <a:defRPr/>
              </a:pPr>
              <a:t>‹#›</a:t>
            </a:fld>
            <a:endParaRPr lang="en-US" sz="1400" b="0" dirty="0">
              <a:solidFill>
                <a:srgbClr val="AFCBE5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1" r:id="rId13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Arial" charset="0"/>
          <a:cs typeface="Arial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Arial" charset="0"/>
          <a:cs typeface="Arial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Arial" charset="0"/>
          <a:cs typeface="Arial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Arial" charset="0"/>
          <a:cs typeface="Arial" charset="0"/>
        </a:defRPr>
      </a:lvl9pPr>
    </p:titleStyle>
    <p:bodyStyle>
      <a:lvl1pPr marL="288925" indent="-288925" algn="l" rtl="0" fontAlgn="base">
        <a:spcBef>
          <a:spcPct val="30000"/>
        </a:spcBef>
        <a:spcAft>
          <a:spcPct val="30000"/>
        </a:spcAft>
        <a:buClr>
          <a:srgbClr val="336699"/>
        </a:buClr>
        <a:buChar char="•"/>
        <a:tabLst>
          <a:tab pos="231775" algn="l"/>
          <a:tab pos="2117725" algn="l"/>
        </a:tabLst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682625" indent="-279400" algn="l" rtl="0" fontAlgn="base">
        <a:spcBef>
          <a:spcPct val="30000"/>
        </a:spcBef>
        <a:spcAft>
          <a:spcPct val="30000"/>
        </a:spcAft>
        <a:buClr>
          <a:srgbClr val="336699"/>
        </a:buClr>
        <a:buChar char="•"/>
        <a:tabLst>
          <a:tab pos="231775" algn="l"/>
          <a:tab pos="2117725" algn="l"/>
        </a:tabLst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028700" indent="-231775" algn="l" rtl="0" fontAlgn="base">
        <a:spcBef>
          <a:spcPct val="30000"/>
        </a:spcBef>
        <a:spcAft>
          <a:spcPct val="30000"/>
        </a:spcAft>
        <a:buClr>
          <a:srgbClr val="336699"/>
        </a:buClr>
        <a:buChar char="•"/>
        <a:tabLst>
          <a:tab pos="231775" algn="l"/>
          <a:tab pos="2117725" algn="l"/>
        </a:tabLst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319213" indent="-173038" algn="l" rtl="0" fontAlgn="base">
        <a:spcBef>
          <a:spcPct val="30000"/>
        </a:spcBef>
        <a:spcAft>
          <a:spcPct val="30000"/>
        </a:spcAft>
        <a:buClr>
          <a:srgbClr val="336699"/>
        </a:buClr>
        <a:buSzPct val="80000"/>
        <a:tabLst>
          <a:tab pos="231775" algn="l"/>
          <a:tab pos="2117725" algn="l"/>
        </a:tabLst>
        <a:defRPr sz="2000" kern="1200">
          <a:solidFill>
            <a:srgbClr val="333333"/>
          </a:solidFill>
          <a:latin typeface="Arial"/>
          <a:ea typeface="+mn-ea"/>
          <a:cs typeface="Arial"/>
        </a:defRPr>
      </a:lvl4pPr>
      <a:lvl5pPr marL="1712913" indent="-115888" algn="l" rtl="0" fontAlgn="base">
        <a:spcBef>
          <a:spcPct val="30000"/>
        </a:spcBef>
        <a:spcAft>
          <a:spcPct val="30000"/>
        </a:spcAft>
        <a:buClr>
          <a:srgbClr val="336699"/>
        </a:buClr>
        <a:buSzPct val="80000"/>
        <a:tabLst>
          <a:tab pos="231775" algn="l"/>
          <a:tab pos="2117725" algn="l"/>
        </a:tabLst>
        <a:defRPr sz="20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Grp="1" noChangeAspect="1"/>
          </p:cNvGraphicFramePr>
          <p:nvPr>
            <p:ph type="title"/>
          </p:nvPr>
        </p:nvGraphicFramePr>
        <p:xfrm>
          <a:off x="2222500" y="274638"/>
          <a:ext cx="4699000" cy="5835650"/>
        </p:xfrm>
        <a:graphic>
          <a:graphicData uri="http://schemas.openxmlformats.org/presentationml/2006/ole">
            <p:oleObj spid="_x0000_s26626" name="Acrobat Document" r:id="rId3" imgW="5829300" imgH="7239000" progId="AcroExch.Document.11">
              <p:embed/>
            </p:oleObj>
          </a:graphicData>
        </a:graphic>
      </p:graphicFrame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 bwMode="auto">
          <a:xfrm>
            <a:off x="454025" y="133350"/>
            <a:ext cx="8229600" cy="1104900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sz="3000" smtClean="0">
                <a:latin typeface="Arial" charset="0"/>
                <a:cs typeface="Arial" charset="0"/>
              </a:rPr>
              <a:t>Elevated Roadway – Proposed Alignment</a:t>
            </a:r>
          </a:p>
        </p:txBody>
      </p:sp>
      <p:pic>
        <p:nvPicPr>
          <p:cNvPr id="16386" name="Content Placeholder 5"/>
          <p:cNvPicPr>
            <a:picLocks noChangeAspect="1"/>
          </p:cNvPicPr>
          <p:nvPr/>
        </p:nvPicPr>
        <p:blipFill>
          <a:blip r:embed="rId2"/>
          <a:srcRect l="12764" t="1907" r="11639" b="2066"/>
          <a:stretch>
            <a:fillRect/>
          </a:stretch>
        </p:blipFill>
        <p:spPr bwMode="auto">
          <a:xfrm>
            <a:off x="1381125" y="1065213"/>
            <a:ext cx="6372225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4851400" y="2043113"/>
            <a:ext cx="738188" cy="2090737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5440363" y="2257425"/>
            <a:ext cx="127793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APPROXIMATELY 400 FT IN LENGTH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454025" y="133350"/>
            <a:ext cx="8229600" cy="1104900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sz="3000" smtClean="0">
                <a:latin typeface="Arial" charset="0"/>
                <a:cs typeface="Arial" charset="0"/>
              </a:rPr>
              <a:t>Elevated Roadway – Abutment Longevity</a:t>
            </a:r>
          </a:p>
        </p:txBody>
      </p:sp>
      <p:sp>
        <p:nvSpPr>
          <p:cNvPr id="17410" name="Text Placeholder 2"/>
          <p:cNvSpPr>
            <a:spLocks noGrp="1"/>
          </p:cNvSpPr>
          <p:nvPr>
            <p:ph type="body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Western abutment is ~92 ft from existing shoreline</a:t>
            </a:r>
          </a:p>
          <a:p>
            <a:pPr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Local erosion rates are ~0.92 ft/year</a:t>
            </a:r>
          </a:p>
          <a:p>
            <a:pPr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This gives western abutment ~100 years</a:t>
            </a:r>
          </a:p>
          <a:p>
            <a:pPr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Glacial Till knob at Money Hill and boulders may decrease erosion pace</a:t>
            </a:r>
          </a:p>
        </p:txBody>
      </p:sp>
      <p:pic>
        <p:nvPicPr>
          <p:cNvPr id="17411" name="Picture 2" descr="image001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3550" y="2241550"/>
            <a:ext cx="4117975" cy="3157538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454025" y="133350"/>
            <a:ext cx="8229600" cy="1104900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sz="3000" smtClean="0">
                <a:latin typeface="Arial" charset="0"/>
                <a:cs typeface="Arial" charset="0"/>
              </a:rPr>
              <a:t>Elevated Roadway – Abutment Longevity</a:t>
            </a:r>
          </a:p>
        </p:txBody>
      </p:sp>
      <p:sp>
        <p:nvSpPr>
          <p:cNvPr id="18434" name="Text Placeholder 2"/>
          <p:cNvSpPr>
            <a:spLocks noGrp="1"/>
          </p:cNvSpPr>
          <p:nvPr>
            <p:ph type="body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Eastern abutment is ~150 ft from existing shoreline and high water line</a:t>
            </a:r>
          </a:p>
          <a:p>
            <a:pPr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Local erosion rates are ~1.41 ft/yr</a:t>
            </a:r>
          </a:p>
          <a:p>
            <a:pPr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This gives eastern abutment &gt;100 years</a:t>
            </a:r>
          </a:p>
          <a:p>
            <a:pPr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Remaining parking lot and revetment may decrease erosion pace</a:t>
            </a:r>
          </a:p>
          <a:p>
            <a:pPr>
              <a:buFontTx/>
              <a:buChar char="•"/>
            </a:pPr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18435" name="Picture 1" descr="image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50" y="1651000"/>
            <a:ext cx="3903663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 bwMode="auto">
          <a:xfrm>
            <a:off x="454025" y="133350"/>
            <a:ext cx="8229600" cy="1104900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sz="3000" smtClean="0">
                <a:latin typeface="Arial" charset="0"/>
                <a:cs typeface="Arial" charset="0"/>
              </a:rPr>
              <a:t>Elevated Roadway – Deck Longevity</a:t>
            </a:r>
          </a:p>
        </p:txBody>
      </p:sp>
      <p:sp>
        <p:nvSpPr>
          <p:cNvPr id="1945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454025" y="1393825"/>
            <a:ext cx="8229600" cy="4668838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 sz="1800" smtClean="0">
                <a:latin typeface="Arial" charset="0"/>
                <a:cs typeface="Arial" charset="0"/>
              </a:rPr>
              <a:t>2013 draft FEMA flood elevation for the proposed causeway area is El. 15.0.</a:t>
            </a:r>
          </a:p>
          <a:p>
            <a:pPr>
              <a:buFontTx/>
              <a:buChar char="•"/>
            </a:pPr>
            <a:r>
              <a:rPr lang="en-US" sz="1800" smtClean="0">
                <a:latin typeface="Arial" charset="0"/>
                <a:cs typeface="Arial" charset="0"/>
              </a:rPr>
              <a:t>Causeway deck is proposed at El. 15.0.</a:t>
            </a:r>
          </a:p>
          <a:p>
            <a:pPr>
              <a:buFontTx/>
              <a:buChar char="•"/>
            </a:pPr>
            <a:r>
              <a:rPr lang="en-US" sz="1800" smtClean="0">
                <a:latin typeface="Arial" charset="0"/>
                <a:cs typeface="Arial" charset="0"/>
              </a:rPr>
              <a:t>The causeway is designed to withstand wave forces up to El. 15 in case the deck is temporarily overtopped in a storm event.</a:t>
            </a:r>
          </a:p>
          <a:p>
            <a:pPr>
              <a:buFontTx/>
              <a:buChar char="•"/>
            </a:pPr>
            <a:endParaRPr lang="en-US" sz="1800" smtClean="0">
              <a:latin typeface="Arial" charset="0"/>
              <a:cs typeface="Arial" charset="0"/>
            </a:endParaRP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388" y="3211513"/>
            <a:ext cx="7332662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311150" y="3270250"/>
            <a:ext cx="2643188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                         TOP OF RAILING, EL. 19.0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Haley &amp; Aldrich color palette">
      <a:dk1>
        <a:srgbClr val="464646"/>
      </a:dk1>
      <a:lt1>
        <a:srgbClr val="FFFFFF"/>
      </a:lt1>
      <a:dk2>
        <a:srgbClr val="3C7DB9"/>
      </a:dk2>
      <a:lt2>
        <a:srgbClr val="808080"/>
      </a:lt2>
      <a:accent1>
        <a:srgbClr val="3C7DB9"/>
      </a:accent1>
      <a:accent2>
        <a:srgbClr val="96D333"/>
      </a:accent2>
      <a:accent3>
        <a:srgbClr val="755F3F"/>
      </a:accent3>
      <a:accent4>
        <a:srgbClr val="FFC000"/>
      </a:accent4>
      <a:accent5>
        <a:srgbClr val="613880"/>
      </a:accent5>
      <a:accent6>
        <a:srgbClr val="E40702"/>
      </a:accent6>
      <a:hlink>
        <a:srgbClr val="3C7DB9"/>
      </a:hlink>
      <a:folHlink>
        <a:srgbClr val="232323"/>
      </a:folHlink>
    </a:clrScheme>
    <a:fontScheme name="Haley &amp; Aldrich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800" dirty="0">
            <a:solidFill>
              <a:schemeClr val="tx1"/>
            </a:solidFill>
          </a:defRPr>
        </a:defPPr>
      </a:lstStyle>
    </a:txDef>
  </a:objectDefaults>
  <a:extraClrSchemeLst>
    <a:extraClrScheme>
      <a:clrScheme name="2009 H&amp;A Template 1">
        <a:dk1>
          <a:srgbClr val="464646"/>
        </a:dk1>
        <a:lt1>
          <a:srgbClr val="FFFFFF"/>
        </a:lt1>
        <a:dk2>
          <a:srgbClr val="3C7DB9"/>
        </a:dk2>
        <a:lt2>
          <a:srgbClr val="808080"/>
        </a:lt2>
        <a:accent1>
          <a:srgbClr val="96D333"/>
        </a:accent1>
        <a:accent2>
          <a:srgbClr val="FFBB00"/>
        </a:accent2>
        <a:accent3>
          <a:srgbClr val="FFFFFF"/>
        </a:accent3>
        <a:accent4>
          <a:srgbClr val="3A3A3A"/>
        </a:accent4>
        <a:accent5>
          <a:srgbClr val="C9E6AD"/>
        </a:accent5>
        <a:accent6>
          <a:srgbClr val="E7A900"/>
        </a:accent6>
        <a:hlink>
          <a:srgbClr val="75C1FF"/>
        </a:hlink>
        <a:folHlink>
          <a:srgbClr val="FF5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36</TotalTime>
  <Words>134</Words>
  <Application>Microsoft Office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Calibri</vt:lpstr>
      <vt:lpstr>+mj-lt</vt:lpstr>
      <vt:lpstr>blank</vt:lpstr>
      <vt:lpstr>blank</vt:lpstr>
      <vt:lpstr>blank</vt:lpstr>
      <vt:lpstr>blank</vt:lpstr>
      <vt:lpstr>blank</vt:lpstr>
      <vt:lpstr>blank</vt:lpstr>
      <vt:lpstr>blank</vt:lpstr>
      <vt:lpstr>Adobe Acrobat Document</vt:lpstr>
      <vt:lpstr>Slide 1</vt:lpstr>
      <vt:lpstr>Elevated Roadway – Proposed Alignment</vt:lpstr>
      <vt:lpstr>Elevated Roadway – Abutment Longevity</vt:lpstr>
      <vt:lpstr>Elevated Roadway – Abutment Longevity</vt:lpstr>
      <vt:lpstr>Elevated Roadway – Deck Longevity</vt:lpstr>
    </vt:vector>
  </TitlesOfParts>
  <Company>Haley &amp; Aldrich,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Bridge Alignment</dc:title>
  <dc:creator>Sarah M. Boudreau</dc:creator>
  <cp:lastModifiedBy>Marina Lent</cp:lastModifiedBy>
  <cp:revision>7</cp:revision>
  <dcterms:created xsi:type="dcterms:W3CDTF">2014-04-07T20:38:45Z</dcterms:created>
  <dcterms:modified xsi:type="dcterms:W3CDTF">2014-08-19T14:13:01Z</dcterms:modified>
</cp:coreProperties>
</file>